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574" r:id="rId2"/>
    <p:sldId id="566" r:id="rId3"/>
    <p:sldId id="591" r:id="rId4"/>
    <p:sldId id="614" r:id="rId5"/>
    <p:sldId id="615" r:id="rId6"/>
    <p:sldId id="617" r:id="rId7"/>
    <p:sldId id="618" r:id="rId8"/>
    <p:sldId id="619" r:id="rId9"/>
    <p:sldId id="601" r:id="rId10"/>
    <p:sldId id="620" r:id="rId11"/>
    <p:sldId id="621" r:id="rId12"/>
    <p:sldId id="611" r:id="rId13"/>
    <p:sldId id="636" r:id="rId14"/>
    <p:sldId id="612" r:id="rId15"/>
    <p:sldId id="624" r:id="rId16"/>
    <p:sldId id="622" r:id="rId17"/>
    <p:sldId id="627" r:id="rId18"/>
    <p:sldId id="626" r:id="rId19"/>
    <p:sldId id="644" r:id="rId20"/>
    <p:sldId id="645" r:id="rId21"/>
    <p:sldId id="625" r:id="rId22"/>
    <p:sldId id="637" r:id="rId23"/>
    <p:sldId id="642" r:id="rId24"/>
    <p:sldId id="613" r:id="rId25"/>
    <p:sldId id="582" r:id="rId26"/>
    <p:sldId id="638" r:id="rId27"/>
    <p:sldId id="639" r:id="rId28"/>
    <p:sldId id="640" r:id="rId29"/>
    <p:sldId id="641" r:id="rId30"/>
    <p:sldId id="643" r:id="rId31"/>
  </p:sldIdLst>
  <p:sldSz cx="12192000" cy="6858000"/>
  <p:notesSz cx="6761163" cy="9942513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E60C12"/>
    <a:srgbClr val="B50104"/>
    <a:srgbClr val="FEFEFE"/>
    <a:srgbClr val="0000FF"/>
    <a:srgbClr val="004386"/>
    <a:srgbClr val="5B9BD5"/>
    <a:srgbClr val="F21717"/>
    <a:srgbClr val="F22B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6366" autoAdjust="0"/>
  </p:normalViewPr>
  <p:slideViewPr>
    <p:cSldViewPr snapToGrid="0">
      <p:cViewPr varScale="1">
        <p:scale>
          <a:sx n="110" d="100"/>
          <a:sy n="110" d="100"/>
        </p:scale>
        <p:origin x="588" y="96"/>
      </p:cViewPr>
      <p:guideLst>
        <p:guide orient="horz" pos="2120"/>
        <p:guide pos="2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8195" cy="5423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7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5329" y="0"/>
            <a:ext cx="2888195" cy="5423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70"/>
            </a:lvl1pPr>
          </a:lstStyle>
          <a:p>
            <a:fld id="{0F9B84EA-7D68-4D60-9CB1-D50884785D1C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267686"/>
            <a:ext cx="2888195" cy="5423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7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5329" y="10267686"/>
            <a:ext cx="2888195" cy="5423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7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D09CD-524F-4CD8-A8B5-6C97A94FC08A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2B66F-9356-4FE3-88B4-9DF3283AA3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7994A-4B79-4F05-A007-19F042D74A1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本次仿真中使用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LQR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、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PD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和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MPC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三种控制器，设置仿真时间为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25S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，控制目标为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x=0.5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，θ</a:t>
            </a:r>
            <a:r>
              <a:rPr lang="en-US" altLang="zh-CN" sz="1200" dirty="0">
                <a:effectLst/>
                <a:latin typeface="等线" panose="02010600030101010101" pitchFamily="2" charset="-122"/>
                <a:cs typeface="Times New Roman" panose="02020603050405020304" charset="0"/>
              </a:rPr>
              <a:t>=0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charset="0"/>
              </a:rPr>
              <a:t>。三种控制方法都在仿真时间内达到了控制目标，且稳态误差均较小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2B66F-9356-4FE3-88B4-9DF3283AA35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2B66F-9356-4FE3-88B4-9DF3283AA35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7994A-4B79-4F05-A007-19F042D74A1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头: 五边形 34"/>
          <p:cNvSpPr/>
          <p:nvPr userDrawn="1"/>
        </p:nvSpPr>
        <p:spPr>
          <a:xfrm>
            <a:off x="0" y="413146"/>
            <a:ext cx="942109" cy="584775"/>
          </a:xfrm>
          <a:prstGeom prst="homePlate">
            <a:avLst/>
          </a:pr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2540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70672" y="1030431"/>
            <a:ext cx="495306" cy="4779635"/>
            <a:chOff x="7636995" y="1679426"/>
            <a:chExt cx="421216" cy="4092334"/>
          </a:xfrm>
        </p:grpSpPr>
        <p:pic>
          <p:nvPicPr>
            <p:cNvPr id="4" name="图片 3"/>
            <p:cNvPicPr preferRelativeResize="0"/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/>
            <p:cNvPicPr preferRelativeResize="0"/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任意多边形 4"/>
          <p:cNvSpPr/>
          <p:nvPr userDrawn="1"/>
        </p:nvSpPr>
        <p:spPr>
          <a:xfrm>
            <a:off x="2423042" y="2319266"/>
            <a:ext cx="7643595" cy="1592519"/>
          </a:xfrm>
          <a:custGeom>
            <a:avLst/>
            <a:gdLst>
              <a:gd name="connsiteX0" fmla="*/ 0 w 5229817"/>
              <a:gd name="connsiteY0" fmla="*/ 0 h 1429030"/>
              <a:gd name="connsiteX1" fmla="*/ 4515302 w 5229817"/>
              <a:gd name="connsiteY1" fmla="*/ 0 h 1429030"/>
              <a:gd name="connsiteX2" fmla="*/ 5229817 w 5229817"/>
              <a:gd name="connsiteY2" fmla="*/ 714515 h 1429030"/>
              <a:gd name="connsiteX3" fmla="*/ 5229816 w 5229817"/>
              <a:gd name="connsiteY3" fmla="*/ 714515 h 1429030"/>
              <a:gd name="connsiteX4" fmla="*/ 4515301 w 5229817"/>
              <a:gd name="connsiteY4" fmla="*/ 1429030 h 1429030"/>
              <a:gd name="connsiteX5" fmla="*/ 0 w 5229817"/>
              <a:gd name="connsiteY5" fmla="*/ 1429029 h 142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9817" h="1429030">
                <a:moveTo>
                  <a:pt x="0" y="0"/>
                </a:moveTo>
                <a:lnTo>
                  <a:pt x="4515302" y="0"/>
                </a:lnTo>
                <a:cubicBezTo>
                  <a:pt x="4909918" y="0"/>
                  <a:pt x="5229817" y="319899"/>
                  <a:pt x="5229817" y="714515"/>
                </a:cubicBezTo>
                <a:lnTo>
                  <a:pt x="5229816" y="714515"/>
                </a:lnTo>
                <a:cubicBezTo>
                  <a:pt x="5229816" y="1109131"/>
                  <a:pt x="4909917" y="1429030"/>
                  <a:pt x="4515301" y="1429030"/>
                </a:cubicBezTo>
                <a:lnTo>
                  <a:pt x="0" y="1429029"/>
                </a:lnTo>
                <a:close/>
              </a:path>
            </a:pathLst>
          </a:cu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i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5" r="30758"/>
          <a:stretch>
            <a:fillRect/>
          </a:stretch>
        </p:blipFill>
        <p:spPr>
          <a:xfrm>
            <a:off x="-24558" y="0"/>
            <a:ext cx="4025348" cy="6858000"/>
          </a:xfrm>
          <a:prstGeom prst="rect">
            <a:avLst/>
          </a:prstGeom>
        </p:spPr>
      </p:pic>
      <p:sp>
        <p:nvSpPr>
          <p:cNvPr id="3" name="任意多边形: 形状 76"/>
          <p:cNvSpPr/>
          <p:nvPr userDrawn="1"/>
        </p:nvSpPr>
        <p:spPr>
          <a:xfrm>
            <a:off x="0" y="3269285"/>
            <a:ext cx="5304426" cy="1437615"/>
          </a:xfrm>
          <a:custGeom>
            <a:avLst/>
            <a:gdLst>
              <a:gd name="connsiteX0" fmla="*/ 5148624 w 5999018"/>
              <a:gd name="connsiteY0" fmla="*/ 0 h 1700788"/>
              <a:gd name="connsiteX1" fmla="*/ 3953495 w 5999018"/>
              <a:gd name="connsiteY1" fmla="*/ 0 h 1700788"/>
              <a:gd name="connsiteX2" fmla="*/ 1195129 w 5999018"/>
              <a:gd name="connsiteY2" fmla="*/ 0 h 1700788"/>
              <a:gd name="connsiteX3" fmla="*/ 0 w 5999018"/>
              <a:gd name="connsiteY3" fmla="*/ 0 h 1700788"/>
              <a:gd name="connsiteX4" fmla="*/ 0 w 5999018"/>
              <a:gd name="connsiteY4" fmla="*/ 1700788 h 1700788"/>
              <a:gd name="connsiteX5" fmla="*/ 1195129 w 5999018"/>
              <a:gd name="connsiteY5" fmla="*/ 1700788 h 1700788"/>
              <a:gd name="connsiteX6" fmla="*/ 3953495 w 5999018"/>
              <a:gd name="connsiteY6" fmla="*/ 1700788 h 1700788"/>
              <a:gd name="connsiteX7" fmla="*/ 5148624 w 5999018"/>
              <a:gd name="connsiteY7" fmla="*/ 1700788 h 1700788"/>
              <a:gd name="connsiteX8" fmla="*/ 5999018 w 5999018"/>
              <a:gd name="connsiteY8" fmla="*/ 850394 h 1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9018" h="1700788">
                <a:moveTo>
                  <a:pt x="5148624" y="0"/>
                </a:moveTo>
                <a:lnTo>
                  <a:pt x="3953495" y="0"/>
                </a:lnTo>
                <a:lnTo>
                  <a:pt x="1195129" y="0"/>
                </a:lnTo>
                <a:lnTo>
                  <a:pt x="0" y="0"/>
                </a:lnTo>
                <a:lnTo>
                  <a:pt x="0" y="1700788"/>
                </a:lnTo>
                <a:lnTo>
                  <a:pt x="1195129" y="1700788"/>
                </a:lnTo>
                <a:lnTo>
                  <a:pt x="3953495" y="1700788"/>
                </a:lnTo>
                <a:lnTo>
                  <a:pt x="5148624" y="1700788"/>
                </a:lnTo>
                <a:lnTo>
                  <a:pt x="5999018" y="850394"/>
                </a:lnTo>
                <a:close/>
              </a:path>
            </a:pathLst>
          </a:cu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2540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9" t="430" r="20469" b="4660"/>
          <a:stretch>
            <a:fillRect/>
          </a:stretch>
        </p:blipFill>
        <p:spPr>
          <a:xfrm>
            <a:off x="7656071" y="1907819"/>
            <a:ext cx="4535929" cy="3006676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35340" y="1907819"/>
            <a:ext cx="11460595" cy="301063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67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416818" y="1601876"/>
            <a:ext cx="1433897" cy="695739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13"/>
          <p:cNvSpPr/>
          <p:nvPr userDrawn="1"/>
        </p:nvSpPr>
        <p:spPr>
          <a:xfrm>
            <a:off x="0" y="1458771"/>
            <a:ext cx="2864941" cy="981947"/>
          </a:xfrm>
          <a:custGeom>
            <a:avLst/>
            <a:gdLst>
              <a:gd name="connsiteX0" fmla="*/ 0 w 2864941"/>
              <a:gd name="connsiteY0" fmla="*/ 0 h 981947"/>
              <a:gd name="connsiteX1" fmla="*/ 2864941 w 2864941"/>
              <a:gd name="connsiteY1" fmla="*/ 0 h 981947"/>
              <a:gd name="connsiteX2" fmla="*/ 2041802 w 2864941"/>
              <a:gd name="connsiteY2" fmla="*/ 981947 h 981947"/>
              <a:gd name="connsiteX3" fmla="*/ 0 w 2864941"/>
              <a:gd name="connsiteY3" fmla="*/ 981947 h 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4941" h="981947">
                <a:moveTo>
                  <a:pt x="0" y="0"/>
                </a:moveTo>
                <a:lnTo>
                  <a:pt x="2864941" y="0"/>
                </a:lnTo>
                <a:lnTo>
                  <a:pt x="2041802" y="981947"/>
                </a:lnTo>
                <a:lnTo>
                  <a:pt x="0" y="98194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9255510" y="4503873"/>
            <a:ext cx="3038061" cy="652026"/>
            <a:chOff x="9013270" y="4438183"/>
            <a:chExt cx="3178730" cy="795131"/>
          </a:xfrm>
        </p:grpSpPr>
        <p:sp>
          <p:nvSpPr>
            <p:cNvPr id="18" name="矩形 17"/>
            <p:cNvSpPr/>
            <p:nvPr/>
          </p:nvSpPr>
          <p:spPr>
            <a:xfrm>
              <a:off x="9352722" y="4438184"/>
              <a:ext cx="2839278" cy="7951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9013270" y="4438183"/>
              <a:ext cx="339452" cy="643598"/>
            </a:xfrm>
            <a:prstGeom prst="rtTriangle">
              <a:avLst/>
            </a:prstGeom>
            <a:solidFill>
              <a:srgbClr val="A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116850" y="4573828"/>
            <a:ext cx="1639810" cy="5781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9"/>
          <p:cNvSpPr/>
          <p:nvPr userDrawn="1"/>
        </p:nvSpPr>
        <p:spPr>
          <a:xfrm>
            <a:off x="599136" y="552449"/>
            <a:ext cx="333375" cy="309995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燕尾形 34"/>
          <p:cNvSpPr/>
          <p:nvPr userDrawn="1"/>
        </p:nvSpPr>
        <p:spPr>
          <a:xfrm>
            <a:off x="318581" y="552449"/>
            <a:ext cx="337705" cy="309995"/>
          </a:xfrm>
          <a:prstGeom prst="chevron">
            <a:avLst/>
          </a:prstGeom>
          <a:solidFill>
            <a:srgbClr val="B50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wmf"/><Relationship Id="rId11" Type="http://schemas.openxmlformats.org/officeDocument/2006/relationships/image" Target="../media/image31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5.GIF"/><Relationship Id="rId4" Type="http://schemas.openxmlformats.org/officeDocument/2006/relationships/image" Target="../media/image4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8.wmf"/><Relationship Id="rId3" Type="http://schemas.openxmlformats.org/officeDocument/2006/relationships/image" Target="../media/image20.jpeg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jpe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7.wmf"/><Relationship Id="rId5" Type="http://schemas.openxmlformats.org/officeDocument/2006/relationships/image" Target="../media/image22.png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1.jpeg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30" r="7017" b="4660"/>
          <a:stretch>
            <a:fillRect/>
          </a:stretch>
        </p:blipFill>
        <p:spPr>
          <a:xfrm>
            <a:off x="0" y="-22123"/>
            <a:ext cx="12192000" cy="6880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2124"/>
            <a:ext cx="12192000" cy="688012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0" y="1806906"/>
            <a:ext cx="12192161" cy="2842593"/>
            <a:chOff x="0" y="4855"/>
            <a:chExt cx="19200" cy="4477"/>
          </a:xfrm>
        </p:grpSpPr>
        <p:sp>
          <p:nvSpPr>
            <p:cNvPr id="16" name="矩形 15"/>
            <p:cNvSpPr/>
            <p:nvPr/>
          </p:nvSpPr>
          <p:spPr>
            <a:xfrm>
              <a:off x="11872" y="5932"/>
              <a:ext cx="7328" cy="2323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615" y="6568"/>
              <a:ext cx="4720" cy="1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最优控制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G14</a:t>
              </a:r>
              <a:r>
                <a:rPr 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小组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2022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年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6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月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7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日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0" y="4855"/>
              <a:ext cx="13210" cy="4477"/>
              <a:chOff x="0" y="3082621"/>
              <a:chExt cx="8388626" cy="2842593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0" y="3082621"/>
                <a:ext cx="8388626" cy="2842593"/>
              </a:xfrm>
              <a:prstGeom prst="rect">
                <a:avLst/>
              </a:prstGeom>
              <a:solidFill>
                <a:srgbClr val="BA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952887" y="3345524"/>
                <a:ext cx="6782934" cy="2317895"/>
                <a:chOff x="3364482" y="2466802"/>
                <a:chExt cx="6317959" cy="2317895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3364482" y="2466802"/>
                  <a:ext cx="1326583" cy="2317895"/>
                </a:xfrm>
                <a:prstGeom prst="rect">
                  <a:avLst/>
                </a:prstGeom>
                <a:noFill/>
                <a:ln w="539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4027774" y="2799589"/>
                  <a:ext cx="5654667" cy="1420495"/>
                </a:xfrm>
                <a:prstGeom prst="rect">
                  <a:avLst/>
                </a:prstGeom>
                <a:solidFill>
                  <a:srgbClr val="BA0000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buFont typeface="Arial" panose="020B0604020202020204" pitchFamily="34" charset="0"/>
                    <a:buNone/>
                  </a:pPr>
                  <a:r>
                    <a:rPr lang="zh-CN" altLang="en-US" sz="4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最优控制项目成果展示</a:t>
                  </a:r>
                  <a:r>
                    <a:rPr lang="en-US" altLang="zh-CN" sz="4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—</a:t>
                  </a:r>
                </a:p>
                <a:p>
                  <a:pPr>
                    <a:lnSpc>
                      <a:spcPct val="120000"/>
                    </a:lnSpc>
                    <a:buFont typeface="Arial" panose="020B0604020202020204" pitchFamily="34" charset="0"/>
                    <a:buNone/>
                  </a:pPr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三阶倒立摆系统的</a:t>
                  </a:r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LQR</a:t>
                  </a:r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控制</a:t>
                  </a:r>
                  <a:endPara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3496686" y="2473022"/>
                  <a:ext cx="360000" cy="511034"/>
                  <a:chOff x="1088136" y="1335024"/>
                  <a:chExt cx="360000" cy="511034"/>
                </a:xfrm>
              </p:grpSpPr>
              <p:cxnSp>
                <p:nvCxnSpPr>
                  <p:cNvPr id="12" name="直接连接符 11"/>
                  <p:cNvCxnSpPr/>
                  <p:nvPr/>
                </p:nvCxnSpPr>
                <p:spPr>
                  <a:xfrm flipV="1">
                    <a:off x="1088136" y="1335024"/>
                    <a:ext cx="360000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直接连接符 12"/>
                  <p:cNvCxnSpPr/>
                  <p:nvPr/>
                </p:nvCxnSpPr>
                <p:spPr>
                  <a:xfrm>
                    <a:off x="1092732" y="1486058"/>
                    <a:ext cx="0" cy="36000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8" name="直接连接符 17"/>
            <p:cNvCxnSpPr/>
            <p:nvPr/>
          </p:nvCxnSpPr>
          <p:spPr>
            <a:xfrm flipH="1" flipV="1">
              <a:off x="1724" y="8752"/>
              <a:ext cx="954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953135" y="5017135"/>
            <a:ext cx="90347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</a:rPr>
              <a:t>小组成员：任泽华，李硕勋，姜宝翔，熊宇恒</a:t>
            </a:r>
          </a:p>
          <a:p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</a:rPr>
              <a:t>汇报人：熊宇恒、任泽华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/>
          <p:nvPr/>
        </p:nvPicPr>
        <p:blipFill>
          <a:blip r:embed="rId2"/>
          <a:stretch>
            <a:fillRect/>
          </a:stretch>
        </p:blipFill>
        <p:spPr>
          <a:xfrm>
            <a:off x="5617029" y="1154872"/>
            <a:ext cx="4249782" cy="3587569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5981" y="382369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三阶倒立摆模型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8" y="1244138"/>
            <a:ext cx="3343309" cy="2554631"/>
          </a:xfrm>
          <a:prstGeom prst="rect">
            <a:avLst/>
          </a:prstGeom>
        </p:spPr>
      </p:pic>
      <p:pic>
        <p:nvPicPr>
          <p:cNvPr id="28" name="图片 27"/>
          <p:cNvPicPr/>
          <p:nvPr/>
        </p:nvPicPr>
        <p:blipFill>
          <a:blip r:embed="rId4"/>
          <a:stretch>
            <a:fillRect/>
          </a:stretch>
        </p:blipFill>
        <p:spPr>
          <a:xfrm>
            <a:off x="601622" y="5039782"/>
            <a:ext cx="3458845" cy="648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/>
          <p:nvPr/>
        </p:nvPicPr>
        <p:blipFill>
          <a:blip r:embed="rId5"/>
          <a:stretch>
            <a:fillRect/>
          </a:stretch>
        </p:blipFill>
        <p:spPr>
          <a:xfrm>
            <a:off x="601622" y="5754774"/>
            <a:ext cx="3525305" cy="9246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文本框 30"/>
          <p:cNvSpPr txBox="1"/>
          <p:nvPr/>
        </p:nvSpPr>
        <p:spPr>
          <a:xfrm>
            <a:off x="601622" y="4096110"/>
            <a:ext cx="32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对非线性运动方程在平衡点进行线性化，得到状态空间模型：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437484" y="5090636"/>
            <a:ext cx="5687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能控性矩阵和能观性矩阵的秩都为</a:t>
            </a:r>
            <a:r>
              <a:rPr lang="en-US" altLang="zh-CN" dirty="0"/>
              <a:t>8</a:t>
            </a:r>
            <a:r>
              <a:rPr lang="zh-CN" altLang="en-US" dirty="0"/>
              <a:t>，与状态数量相同，因此系统在平衡点附近能控且能观。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代入一组真实值后算得特征值不全为负，说明该系统不稳定，需要施加控制。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432301" y="2579324"/>
            <a:ext cx="94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3983" y="1723998"/>
            <a:ext cx="19439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Arial Black" panose="020B0A04020102020204" pitchFamily="34" charset="0"/>
              </a:rPr>
              <a:t>PART 03</a:t>
            </a:r>
            <a:endParaRPr lang="zh-CN" altLang="en-US" sz="3000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14483" y="2998113"/>
            <a:ext cx="410240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en-US" altLang="zh-CN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LQR</a:t>
            </a:r>
            <a:r>
              <a:rPr lang="zh-CN" altLang="en-US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控制实现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5981" y="382369"/>
            <a:ext cx="295529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控制算法</a:t>
            </a:r>
          </a:p>
        </p:txBody>
      </p:sp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62512" y="1149949"/>
          <a:ext cx="5550266" cy="85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r:id="rId3" imgW="2831465" imgH="393700" progId="Equation.KSEE3">
                  <p:embed/>
                </p:oleObj>
              </mc:Choice>
              <mc:Fallback>
                <p:oleObj r:id="rId3" imgW="2831465" imgH="393700" progId="Equation.KSEE3">
                  <p:embed/>
                  <p:pic>
                    <p:nvPicPr>
                      <p:cNvPr id="0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2512" y="1149949"/>
                        <a:ext cx="5550266" cy="853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62512" y="2244348"/>
          <a:ext cx="3434535" cy="38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r:id="rId5" imgW="2540000" imgH="254000" progId="Equation.KSEE3">
                  <p:embed/>
                </p:oleObj>
              </mc:Choice>
              <mc:Fallback>
                <p:oleObj r:id="rId5" imgW="2540000" imgH="254000" progId="Equation.KSEE3">
                  <p:embed/>
                  <p:pic>
                    <p:nvPicPr>
                      <p:cNvPr id="0" name="对象 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2512" y="2244348"/>
                        <a:ext cx="3434535" cy="38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68338" y="2873375"/>
          <a:ext cx="58039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r:id="rId7" imgW="4291965" imgH="254000" progId="Equation.KSEE3">
                  <p:embed/>
                </p:oleObj>
              </mc:Choice>
              <mc:Fallback>
                <p:oleObj r:id="rId7" imgW="4291965" imgH="254000" progId="Equation.KSEE3">
                  <p:embed/>
                  <p:pic>
                    <p:nvPicPr>
                      <p:cNvPr id="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8338" y="2873375"/>
                        <a:ext cx="5803900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62512" y="3437434"/>
          <a:ext cx="3891920" cy="38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" r:id="rId9" imgW="2794000" imgH="279400" progId="Equation.KSEE3">
                  <p:embed/>
                </p:oleObj>
              </mc:Choice>
              <mc:Fallback>
                <p:oleObj r:id="rId9" imgW="2794000" imgH="279400" progId="Equation.KSEE3">
                  <p:embed/>
                  <p:pic>
                    <p:nvPicPr>
                      <p:cNvPr id="0" name="对象 1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62512" y="3437434"/>
                        <a:ext cx="3891920" cy="389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310603" y="1324372"/>
            <a:ext cx="6161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二次性能指标：</a:t>
            </a:r>
            <a:endParaRPr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310603" y="2171878"/>
            <a:ext cx="6161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最优控制为：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7602763" y="2627654"/>
            <a:ext cx="3799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式中，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是卡尔曼增益，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P(t)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是正定矩阵是矩阵微分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Riccati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方程的解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310603" y="3364961"/>
            <a:ext cx="6161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最优状态是：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5160" y="3850204"/>
            <a:ext cx="4348499" cy="29140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0603" y="519581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闭环控制实现如图：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15981" y="382369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部分代码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3985"/>
          <a:stretch>
            <a:fillRect/>
          </a:stretch>
        </p:blipFill>
        <p:spPr>
          <a:xfrm>
            <a:off x="255905" y="1158240"/>
            <a:ext cx="6137275" cy="5631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80" y="1158240"/>
            <a:ext cx="5452110" cy="40265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46755" y="5822950"/>
            <a:ext cx="18103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模型生成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56295" y="5822950"/>
            <a:ext cx="18103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实施控制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1383" y="1723998"/>
            <a:ext cx="192913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Arial Black" panose="020B0A04020102020204" pitchFamily="34" charset="0"/>
              </a:rPr>
              <a:t>PART 04</a:t>
            </a:r>
            <a:endParaRPr lang="zh-CN" altLang="en-US" sz="3000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23872" y="2998787"/>
            <a:ext cx="4627880" cy="86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实验结果与分析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951230" y="1047750"/>
            <a:ext cx="103879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微调模式（普通不平衡态）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Q11=700 Q22=3000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Q33=3000 Q44=3000 R=1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3" y="1504016"/>
            <a:ext cx="10299174" cy="52120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34" y="1504016"/>
            <a:ext cx="10178132" cy="515076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1230" y="1047750"/>
            <a:ext cx="109842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起摆：更关注小车位置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Q11=3000 Q22=700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Q33=700 Q44=700 R=1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00" y="1504016"/>
            <a:ext cx="10205200" cy="516446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51230" y="1047750"/>
            <a:ext cx="109842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起摆：关注所有角度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Q11=700 Q22=3000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Q33=3000 Q44=3000 R=1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5" y="1504016"/>
            <a:ext cx="10206150" cy="516494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51230" y="1047750"/>
            <a:ext cx="109842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起摆：关注第一角度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Q11=600 Q22=1000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Q33=500 Q44=100 R=1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951230" y="1047750"/>
            <a:ext cx="109842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起摆：关注输入能量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Q11=1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R=10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A76062-9560-4CD5-B6E6-A72DE43B0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39" y="1508125"/>
            <a:ext cx="10322721" cy="522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3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486921" y="1595180"/>
            <a:ext cx="3799371" cy="589473"/>
            <a:chOff x="5738920" y="1479693"/>
            <a:chExt cx="3799371" cy="589473"/>
          </a:xfrm>
        </p:grpSpPr>
        <p:grpSp>
          <p:nvGrpSpPr>
            <p:cNvPr id="60" name="组合 59"/>
            <p:cNvGrpSpPr/>
            <p:nvPr/>
          </p:nvGrpSpPr>
          <p:grpSpPr>
            <a:xfrm>
              <a:off x="5738920" y="1479693"/>
              <a:ext cx="679374" cy="589473"/>
              <a:chOff x="725726" y="1781746"/>
              <a:chExt cx="515267" cy="515267"/>
            </a:xfrm>
          </p:grpSpPr>
          <p:sp>
            <p:nvSpPr>
              <p:cNvPr id="63" name="椭圆 62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759891" y="1823935"/>
                <a:ext cx="453732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01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6481044" y="1512819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ct val="20000"/>
                </a:spcBef>
                <a:defRPr/>
              </a:pPr>
              <a:r>
                <a:rPr lang="zh-CN" altLang="en-US" sz="2800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简化系统方法比较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478031" y="3782859"/>
            <a:ext cx="3102699" cy="589473"/>
            <a:chOff x="5729886" y="3689095"/>
            <a:chExt cx="3102699" cy="589473"/>
          </a:xfrm>
        </p:grpSpPr>
        <p:grpSp>
          <p:nvGrpSpPr>
            <p:cNvPr id="69" name="组合 68"/>
            <p:cNvGrpSpPr/>
            <p:nvPr/>
          </p:nvGrpSpPr>
          <p:grpSpPr>
            <a:xfrm>
              <a:off x="5729886" y="3689095"/>
              <a:ext cx="677509" cy="589473"/>
              <a:chOff x="725726" y="1781746"/>
              <a:chExt cx="515267" cy="515267"/>
            </a:xfrm>
          </p:grpSpPr>
          <p:sp>
            <p:nvSpPr>
              <p:cNvPr id="72" name="椭圆 71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759268" y="1823935"/>
                <a:ext cx="454981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03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70" name="矩形 69"/>
            <p:cNvSpPr/>
            <p:nvPr/>
          </p:nvSpPr>
          <p:spPr>
            <a:xfrm>
              <a:off x="6481044" y="3737360"/>
              <a:ext cx="23515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LQR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控制实现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478031" y="2679812"/>
            <a:ext cx="3808405" cy="589473"/>
            <a:chOff x="5738920" y="2637001"/>
            <a:chExt cx="3808405" cy="589473"/>
          </a:xfrm>
        </p:grpSpPr>
        <p:sp>
          <p:nvSpPr>
            <p:cNvPr id="41" name="矩形 40"/>
            <p:cNvSpPr/>
            <p:nvPr/>
          </p:nvSpPr>
          <p:spPr>
            <a:xfrm>
              <a:off x="6481044" y="2685266"/>
              <a:ext cx="306628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20000"/>
                </a:spcBef>
                <a:defRPr/>
              </a:pPr>
              <a:r>
                <a:rPr lang="zh-CN" altLang="en-US" sz="2800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三阶系统建模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738920" y="2637001"/>
              <a:ext cx="676565" cy="589473"/>
              <a:chOff x="725726" y="1781746"/>
              <a:chExt cx="515267" cy="515267"/>
            </a:xfrm>
          </p:grpSpPr>
          <p:sp>
            <p:nvSpPr>
              <p:cNvPr id="42" name="椭圆 41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58950" y="1823935"/>
                <a:ext cx="455616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02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478031" y="4885905"/>
            <a:ext cx="3808405" cy="589473"/>
            <a:chOff x="5761907" y="4788833"/>
            <a:chExt cx="3808405" cy="589473"/>
          </a:xfrm>
        </p:grpSpPr>
        <p:grpSp>
          <p:nvGrpSpPr>
            <p:cNvPr id="55" name="组合 54"/>
            <p:cNvGrpSpPr/>
            <p:nvPr/>
          </p:nvGrpSpPr>
          <p:grpSpPr>
            <a:xfrm>
              <a:off x="5761907" y="4788833"/>
              <a:ext cx="676565" cy="589473"/>
              <a:chOff x="725726" y="1781746"/>
              <a:chExt cx="515267" cy="515267"/>
            </a:xfrm>
          </p:grpSpPr>
          <p:sp>
            <p:nvSpPr>
              <p:cNvPr id="57" name="椭圆 56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759561" y="1823935"/>
                <a:ext cx="454395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04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6481044" y="4821959"/>
              <a:ext cx="3089268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实验结果与分析</a:t>
              </a:r>
            </a:p>
          </p:txBody>
        </p:sp>
      </p:grpSp>
      <p:sp>
        <p:nvSpPr>
          <p:cNvPr id="66" name="文本占位符 1"/>
          <p:cNvSpPr txBox="1"/>
          <p:nvPr/>
        </p:nvSpPr>
        <p:spPr>
          <a:xfrm>
            <a:off x="425460" y="3724190"/>
            <a:ext cx="3330203" cy="6635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0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951230" y="1047750"/>
            <a:ext cx="109842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起摆：关注输入能量和位置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Q11=600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R=10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5262AC-F830-453C-9480-5386C21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68" y="1508125"/>
            <a:ext cx="10240464" cy="51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22" y="1504016"/>
            <a:ext cx="10204258" cy="516399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51230" y="1047750"/>
            <a:ext cx="109842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最优轨线（原轨线使用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MPC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算法生成，使用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LQR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做轨迹跟踪）</a:t>
            </a:r>
            <a:endParaRPr lang="en-US" altLang="zh-CN" sz="2400" dirty="0">
              <a:solidFill>
                <a:prstClr val="black"/>
              </a:solidFill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pic>
        <p:nvPicPr>
          <p:cNvPr id="4" name="图片 3" descr="cart_mat50_2.2_parameter_defaultTol_0.03_00_1.01.0"/>
          <p:cNvPicPr>
            <a:picLocks noChangeAspect="1"/>
          </p:cNvPicPr>
          <p:nvPr/>
        </p:nvPicPr>
        <p:blipFill>
          <a:blip r:embed="rId2"/>
          <a:srcRect t="8305"/>
          <a:stretch>
            <a:fillRect/>
          </a:stretch>
        </p:blipFill>
        <p:spPr>
          <a:xfrm>
            <a:off x="68580" y="1435100"/>
            <a:ext cx="6117590" cy="5279390"/>
          </a:xfrm>
          <a:prstGeom prst="rect">
            <a:avLst/>
          </a:prstGeom>
        </p:spPr>
      </p:pic>
      <p:pic>
        <p:nvPicPr>
          <p:cNvPr id="5" name="图片 4" descr="phis_mat50_2.2_parameter_defaultTol_0.03_00_1.01.0"/>
          <p:cNvPicPr>
            <a:picLocks noChangeAspect="1"/>
          </p:cNvPicPr>
          <p:nvPr/>
        </p:nvPicPr>
        <p:blipFill>
          <a:blip r:embed="rId3"/>
          <a:srcRect t="7585"/>
          <a:stretch>
            <a:fillRect/>
          </a:stretch>
        </p:blipFill>
        <p:spPr>
          <a:xfrm>
            <a:off x="5944870" y="3044825"/>
            <a:ext cx="5757545" cy="33267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55435" y="1775460"/>
            <a:ext cx="43364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MPC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的跟踪效果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4836"/>
            <a:ext cx="5441712" cy="4929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5996" y="1381538"/>
                <a:ext cx="5112953" cy="5394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右表为系统时域动态特性受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  <m:r>
                      <a:rPr lang="zh-CN" alt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r>
                      <a:rPr lang="zh-CN" alt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4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影响的变化趋势，</a:t>
                </a:r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为延迟时间，</a:t>
                </a:r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为峰值时间，</a:t>
                </a:r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为调节时间，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∆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为超调量，↑ 表示增大，↓ 表示减小，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-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表示不变。</a:t>
                </a:r>
                <a:endParaRPr lang="en-US" altLang="zh-CN" dirty="0">
                  <a:solidFill>
                    <a:prstClr val="black"/>
                  </a:solidFill>
                  <a:latin typeface="Times New Roman" panose="0202060305040502030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由表可知：</a:t>
                </a:r>
                <a:endParaRPr lang="en-US" altLang="zh-CN" dirty="0">
                  <a:solidFill>
                    <a:prstClr val="black"/>
                  </a:solidFill>
                  <a:latin typeface="Times New Roman" panose="0202060305040502030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（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1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）对于小车位移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和各个摆杆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角位移</m:t>
                    </m:r>
                    <m:r>
                      <a:rPr lang="zh-CN" alt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的影响作用较大，</a:t>
                </a:r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的影响次之，</a:t>
                </a:r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影响作用近似于零；</a:t>
                </a:r>
                <a:endParaRPr lang="en-US" altLang="zh-CN" dirty="0">
                  <a:solidFill>
                    <a:prstClr val="black"/>
                  </a:solidFill>
                  <a:latin typeface="Times New Roman" panose="0202060305040502030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（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2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）对于系统时域动态特性中的延迟时间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，峰值时间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和调节时间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的影响作用最大，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的影响作用依次减弱；</a:t>
                </a:r>
                <a:endParaRPr lang="en-US" altLang="zh-CN" dirty="0">
                  <a:solidFill>
                    <a:prstClr val="black"/>
                  </a:solidFill>
                  <a:latin typeface="Times New Roman" panose="0202060305040502030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（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3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）对于系统的超调量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Times New Roman" panose="02020603050405020304" charset="0"/>
                  </a:rPr>
                  <a:t>∆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的影响作用最大，</a:t>
                </a:r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的影响作用相对较小。</a:t>
                </a:r>
                <a:endParaRPr lang="en-US" altLang="zh-CN" dirty="0">
                  <a:solidFill>
                    <a:prstClr val="black"/>
                  </a:solidFill>
                  <a:latin typeface="Times New Roman" panose="0202060305040502030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综合看来，</a:t>
                </a:r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对系统各项特性的影响作用最大，</a:t>
                </a:r>
                <a:r>
                  <a:rPr lang="en-US" altLang="zh-CN" dirty="0">
                    <a:solidFill>
                      <a:prstClr val="black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的影响次之，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charset="0"/>
                    <a:ea typeface="微软雅黑" panose="020B0503020204020204" pitchFamily="34" charset="-122"/>
                  </a:rPr>
                  <a:t>影响作用最小。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96" y="1381538"/>
                <a:ext cx="5112953" cy="5394325"/>
              </a:xfrm>
              <a:prstGeom prst="rect">
                <a:avLst/>
              </a:prstGeom>
              <a:blipFill rotWithShape="1">
                <a:blip r:embed="rId3"/>
                <a:stretch>
                  <a:fillRect l="-10" t="-8" r="-1978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实验结果与分析</a:t>
            </a:r>
          </a:p>
        </p:txBody>
      </p:sp>
      <p:sp>
        <p:nvSpPr>
          <p:cNvPr id="9" name="矩形 8"/>
          <p:cNvSpPr/>
          <p:nvPr/>
        </p:nvSpPr>
        <p:spPr>
          <a:xfrm>
            <a:off x="5761876" y="1311668"/>
            <a:ext cx="23164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实验结果分析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21045" y="2123440"/>
            <a:ext cx="5937250" cy="415417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对实验结果分析可知，该系统的系统矩阵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所有的特征值均为正，是一个不稳定系统。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对闭环系统矩阵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进行能控能观性分析的结果表明，系统完全能控，完全能观。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LQR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控制中最关键的环节是权重矩阵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的选择，本项目中的主要被控量为系统的输出量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     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，故最终的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矩阵设置如下：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diag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(600, 1000, 500, 100, 0, 0, 0, 0)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；不失一般性，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矩阵设置为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Ricatti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方程，得到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K=[26.4575 -89.2095 88.9158 187.7696 31.0493 10.9616 29.0913 21.2290]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271341" y="3982477"/>
          <a:ext cx="1234440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r:id="rId3" imgW="647700" imgH="228600" progId="Equation.KSEE3">
                  <p:embed/>
                </p:oleObj>
              </mc:Choice>
              <mc:Fallback>
                <p:oleObj r:id="rId3" imgW="6477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71341" y="3982477"/>
                        <a:ext cx="1234440" cy="43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AnimTrack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25" y="1402715"/>
            <a:ext cx="5271770" cy="48748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30" r="7017" b="4660"/>
          <a:stretch>
            <a:fillRect/>
          </a:stretch>
        </p:blipFill>
        <p:spPr>
          <a:xfrm>
            <a:off x="0" y="-22123"/>
            <a:ext cx="12192000" cy="6880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2124"/>
            <a:ext cx="12192000" cy="688012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581206" y="3916018"/>
            <a:ext cx="4653441" cy="147498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  <a:latin typeface="Arial" panose="020B0604020202020204" pitchFamily="34" charset="0"/>
              <a:ea typeface="思源黑体 CN Normal" panose="020B0400000000000000" pitchFamily="34" charset="-122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45360" y="4170523"/>
            <a:ext cx="299703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最优控制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G14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小组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2022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7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日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3071191"/>
            <a:ext cx="8388626" cy="2842593"/>
            <a:chOff x="0" y="3071191"/>
            <a:chExt cx="8388626" cy="2842593"/>
          </a:xfrm>
        </p:grpSpPr>
        <p:sp>
          <p:nvSpPr>
            <p:cNvPr id="7" name="矩形 6"/>
            <p:cNvSpPr/>
            <p:nvPr/>
          </p:nvSpPr>
          <p:spPr>
            <a:xfrm>
              <a:off x="0" y="3071191"/>
              <a:ext cx="8388626" cy="2842593"/>
            </a:xfrm>
            <a:prstGeom prst="rect">
              <a:avLst/>
            </a:prstGeom>
            <a:solidFill>
              <a:srgbClr val="B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52887" y="3345524"/>
              <a:ext cx="5527344" cy="2317895"/>
              <a:chOff x="3364482" y="2466802"/>
              <a:chExt cx="5148441" cy="231789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364482" y="2466802"/>
                <a:ext cx="1326583" cy="2317895"/>
              </a:xfrm>
              <a:prstGeom prst="rect">
                <a:avLst/>
              </a:prstGeom>
              <a:noFill/>
              <a:ln w="539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027774" y="2949496"/>
                <a:ext cx="4485149" cy="1569660"/>
              </a:xfrm>
              <a:prstGeom prst="rect">
                <a:avLst/>
              </a:prstGeom>
              <a:solidFill>
                <a:srgbClr val="BA0000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8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谢谢大家！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496686" y="2473022"/>
                <a:ext cx="360000" cy="511034"/>
                <a:chOff x="1088136" y="1335024"/>
                <a:chExt cx="360000" cy="511034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 flipV="1">
                  <a:off x="1088136" y="1335024"/>
                  <a:ext cx="360000" cy="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092732" y="1486058"/>
                  <a:ext cx="0" cy="36000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8" name="直接连接符 17"/>
          <p:cNvCxnSpPr/>
          <p:nvPr/>
        </p:nvCxnSpPr>
        <p:spPr>
          <a:xfrm flipH="1" flipV="1">
            <a:off x="1094821" y="5557263"/>
            <a:ext cx="605902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3983" y="1723998"/>
            <a:ext cx="19439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Arial Black" panose="020B0A04020102020204" pitchFamily="34" charset="0"/>
              </a:rPr>
              <a:t>PART 05</a:t>
            </a:r>
            <a:endParaRPr lang="zh-CN" altLang="en-US" sz="3000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84950" y="2998113"/>
            <a:ext cx="916148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附录：三种控制算法及参考资料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2061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687513" y="1686635"/>
            <a:ext cx="4215850" cy="1742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87513" y="3749879"/>
                <a:ext cx="4396215" cy="94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线性二次型控制器在给定性能和控制力权重的情况下，优化寻找控制增益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𝐿𝑄𝑅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本次仿真使用权重为：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3" y="3749879"/>
                <a:ext cx="4396215" cy="942887"/>
              </a:xfrm>
              <a:prstGeom prst="rect">
                <a:avLst/>
              </a:prstGeom>
              <a:blipFill rotWithShape="1">
                <a:blip r:embed="rId3"/>
                <a:stretch>
                  <a:fillRect l="-10" t="-22" r="1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-316684" y="4837719"/>
                <a:ext cx="6094602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1000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4000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6684" y="4837719"/>
                <a:ext cx="6094602" cy="1112805"/>
              </a:xfrm>
              <a:prstGeom prst="rect">
                <a:avLst/>
              </a:prstGeom>
              <a:blipFill rotWithShape="1">
                <a:blip r:embed="rId4"/>
                <a:stretch>
                  <a:fillRect l="7" t="-26" r="1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-331558" y="6095477"/>
                <a:ext cx="62539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1558" y="6095477"/>
                <a:ext cx="625399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1" t="-30" r="7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5653131" y="1199626"/>
            <a:ext cx="595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求解优化：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333688" y="1568958"/>
                <a:ext cx="3932680" cy="1151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subSup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</m:e>
                      </m:func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r>
                  <a:rPr lang="en-US" altLang="zh-CN" dirty="0" err="1"/>
                  <a:t>s.t.</a:t>
                </a:r>
                <a:r>
                  <a:rPr lang="en-US" altLang="zh-CN" dirty="0"/>
                  <a:t>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</m:acc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charset="0"/>
                      </a:rPr>
                      <m:t>𝐴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charset="0"/>
                      </a:rPr>
                      <m:t>𝒙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charset="0"/>
                      </a:rPr>
                      <m:t>+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charset="0"/>
                      </a:rPr>
                      <m:t>𝐵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charset="0"/>
                      </a:rPr>
                      <m:t>𝒖</m:t>
                    </m:r>
                  </m:oMath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𝒚</m:t>
                      </m:r>
                      <m:r>
                        <a:rPr lang="en-US" altLang="zh-CN" sz="1800" b="1" i="1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𝐶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𝒙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+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𝐷</m:t>
                      </m:r>
                      <m:r>
                        <a:rPr lang="en-US" altLang="zh-CN" sz="1800" b="1" i="1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88" y="1568958"/>
                <a:ext cx="3932680" cy="1151726"/>
              </a:xfrm>
              <a:prstGeom prst="rect">
                <a:avLst/>
              </a:prstGeom>
              <a:blipFill rotWithShape="1">
                <a:blip r:embed="rId6"/>
                <a:stretch>
                  <a:fillRect l="-5" t="-44" r="-622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5696125" y="2860646"/>
            <a:ext cx="60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</a:t>
            </a:r>
            <a:r>
              <a:rPr lang="en-US" altLang="zh-CN" dirty="0"/>
              <a:t>S</a:t>
            </a:r>
            <a:r>
              <a:rPr lang="zh-CN" altLang="en-US" dirty="0"/>
              <a:t>和增益</a:t>
            </a:r>
            <a:r>
              <a:rPr lang="en-US" altLang="zh-CN" dirty="0"/>
              <a:t>K</a:t>
            </a:r>
            <a:r>
              <a:rPr lang="zh-CN" altLang="en-US" dirty="0"/>
              <a:t>存在关系：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397808" y="3155222"/>
                <a:ext cx="6262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808" y="3155222"/>
                <a:ext cx="6262382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5" t="-147" r="5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5696125" y="3749879"/>
            <a:ext cx="601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通过检查特征方程（</a:t>
            </a:r>
            <a:r>
              <a:rPr lang="en-US" altLang="zh-CN" dirty="0"/>
              <a:t>A-BK</a:t>
            </a:r>
            <a:r>
              <a:rPr lang="zh-CN" altLang="en-US" dirty="0"/>
              <a:t>）的特征值确定唯一使系统稳定的增益为：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653131" y="4419951"/>
                <a:ext cx="6262382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𝐿𝑄𝑅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−31.6228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113.3629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−240.1784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33.5693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31" y="4419951"/>
                <a:ext cx="6262382" cy="388889"/>
              </a:xfrm>
              <a:prstGeom prst="rect">
                <a:avLst/>
              </a:prstGeom>
              <a:blipFill rotWithShape="1">
                <a:blip r:embed="rId8"/>
                <a:stretch>
                  <a:fillRect l="-6" t="-90" r="6" b="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696125" y="4949692"/>
                <a:ext cx="5950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由于</a:t>
                </a:r>
                <a:r>
                  <a:rPr lang="en-US" altLang="zh-CN" dirty="0"/>
                  <a:t>LQR</a:t>
                </a:r>
                <a:r>
                  <a:rPr lang="zh-CN" altLang="en-US" dirty="0"/>
                  <a:t>是全状态反馈控制，设置前置补偿器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zh-CN" altLang="en-US" dirty="0"/>
                  <a:t>来计算状态稳态值：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25" y="4949692"/>
                <a:ext cx="5950975" cy="923330"/>
              </a:xfrm>
              <a:prstGeom prst="rect">
                <a:avLst/>
              </a:prstGeom>
              <a:blipFill rotWithShape="1">
                <a:blip r:embed="rId9"/>
                <a:stretch>
                  <a:fillRect l="-3" t="-54" r="9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612235" y="5873022"/>
                <a:ext cx="6262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=−31.6228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235" y="5873022"/>
                <a:ext cx="6262382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2" t="-147" r="2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1776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330388" y="1485039"/>
                <a:ext cx="4396215" cy="122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PD</a:t>
                </a:r>
                <a:r>
                  <a:rPr lang="zh-CN" altLang="zh-CN" dirty="0"/>
                  <a:t>控制器是工业上常用的经典控制器，不断计算参考点和测量输出的误差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zh-CN" dirty="0"/>
                  <a:t>和误差率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altLang="zh-CN" dirty="0"/>
                  <a:t>,</a:t>
                </a:r>
                <a:r>
                  <a:rPr lang="zh-CN" altLang="zh-CN" dirty="0"/>
                  <a:t>并通过增益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zh-CN" dirty="0"/>
                  <a:t>和微分增益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zh-CN" dirty="0"/>
                  <a:t>决定控制输入</a:t>
                </a:r>
                <a:r>
                  <a:rPr lang="en-US" altLang="zh-CN" dirty="0"/>
                  <a:t>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88" y="1485039"/>
                <a:ext cx="4396215" cy="1225144"/>
              </a:xfrm>
              <a:prstGeom prst="rect">
                <a:avLst/>
              </a:prstGeom>
              <a:blipFill rotWithShape="1">
                <a:blip r:embed="rId2"/>
                <a:stretch>
                  <a:fillRect l="-2" t="-33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6482788" y="4872901"/>
            <a:ext cx="595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则控制输入为：</a:t>
            </a:r>
          </a:p>
        </p:txBody>
      </p:sp>
      <p:pic>
        <p:nvPicPr>
          <p:cNvPr id="15" name="图片 14"/>
          <p:cNvPicPr/>
          <p:nvPr/>
        </p:nvPicPr>
        <p:blipFill>
          <a:blip r:embed="rId3"/>
          <a:stretch>
            <a:fillRect/>
          </a:stretch>
        </p:blipFill>
        <p:spPr>
          <a:xfrm>
            <a:off x="691363" y="2097611"/>
            <a:ext cx="4789831" cy="2967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481194" y="2995443"/>
                <a:ext cx="609460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94" y="2995443"/>
                <a:ext cx="6094602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8" t="-38" r="6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872176" y="4175499"/>
                <a:ext cx="6199464" cy="68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𝑝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𝑑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=−50,−400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𝑝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𝑑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=150,100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76" y="4175499"/>
                <a:ext cx="6199464" cy="689163"/>
              </a:xfrm>
              <a:prstGeom prst="rect">
                <a:avLst/>
              </a:prstGeom>
              <a:blipFill rotWithShape="1">
                <a:blip r:embed="rId5"/>
                <a:stretch>
                  <a:fillRect l="-5" t="-54" r="5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6482788" y="3797928"/>
            <a:ext cx="595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本次仿真使用两组</a:t>
            </a:r>
            <a:r>
              <a:rPr lang="en-US" altLang="zh-CN" dirty="0"/>
              <a:t>PD</a:t>
            </a:r>
            <a:r>
              <a:rPr lang="zh-CN" altLang="en-US" dirty="0"/>
              <a:t>控制器，增益分别为：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834426" y="5800719"/>
                <a:ext cx="627496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426" y="5800719"/>
                <a:ext cx="6274964" cy="390748"/>
              </a:xfrm>
              <a:prstGeom prst="rect">
                <a:avLst/>
              </a:prstGeom>
              <a:blipFill rotWithShape="1">
                <a:blip r:embed="rId6"/>
                <a:stretch>
                  <a:fillRect l="-1" t="-161" r="9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2196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MPC</a:t>
            </a: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6399" y="4978080"/>
            <a:ext cx="4396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模型预测控制器（</a:t>
            </a:r>
            <a:r>
              <a:rPr lang="en-US" altLang="zh-CN" dirty="0"/>
              <a:t>Model Predicative Controller</a:t>
            </a:r>
            <a:r>
              <a:rPr lang="zh-CN" altLang="zh-CN" dirty="0"/>
              <a:t>，</a:t>
            </a:r>
            <a:r>
              <a:rPr lang="en-US" altLang="zh-CN" dirty="0"/>
              <a:t>MPC</a:t>
            </a:r>
            <a:r>
              <a:rPr lang="zh-CN" altLang="zh-CN" dirty="0"/>
              <a:t>）是一种相对现代的反馈控制器，通过优化预测范围内的成本函数循环计算控制输入值。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475915" y="2851631"/>
                <a:ext cx="5334771" cy="1252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charset="0"/>
                  </a:rPr>
                  <a:t>MPC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charset="0"/>
                  </a:rPr>
                  <a:t>的控制参数包括采样时间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charset="0"/>
                  </a:rPr>
                  <a:t>,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charset="0"/>
                  </a:rPr>
                  <a:t>预测长度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charset="0"/>
                  </a:rPr>
                  <a:t>,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charset="0"/>
                  </a:rPr>
                  <a:t>控制范围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charset="0"/>
                  </a:rPr>
                  <a:t>,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charset="0"/>
                  </a:rPr>
                  <a:t>输入输出权重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charset="0"/>
                  </a:rPr>
                  <a:t>W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charset="0"/>
                  </a:rPr>
                  <a:t>和输入输出控制边界（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𝒍𝒐𝒘</m:t>
                        </m:r>
                      </m:sub>
                    </m:sSub>
                    <m:r>
                      <a:rPr lang="zh-CN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charset="0"/>
                      </a:rPr>
                      <m:t>，</m:t>
                    </m:r>
                    <m:sSub>
                      <m:sSubPr>
                        <m:ctrlPr>
                          <a:rPr lang="zh-CN" altLang="zh-CN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𝒉𝒊𝒈𝒉</m:t>
                        </m:r>
                      </m:sub>
                    </m:sSub>
                    <m:r>
                      <a:rPr lang="zh-CN" altLang="zh-CN" sz="1800" b="1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charset="0"/>
                      </a:rPr>
                      <m:t>，</m:t>
                    </m:r>
                    <m:sSub>
                      <m:sSubPr>
                        <m:ctrlPr>
                          <a:rPr lang="zh-CN" altLang="zh-CN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𝒍𝒐𝒘</m:t>
                        </m:r>
                      </m:sub>
                    </m:sSub>
                    <m:sSub>
                      <m:sSubPr>
                        <m:ctrlPr>
                          <a:rPr lang="zh-CN" altLang="zh-CN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，</m:t>
                        </m:r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charset="0"/>
                          </a:rPr>
                          <m:t>𝒉𝒊𝒈𝒉</m:t>
                        </m:r>
                      </m:sub>
                    </m:sSub>
                  </m:oMath>
                </a14:m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charset="0"/>
                  </a:rPr>
                  <a:t>）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本次仿真使用参数为：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915" y="2851631"/>
                <a:ext cx="5334771" cy="1252907"/>
              </a:xfrm>
              <a:prstGeom prst="rect">
                <a:avLst/>
              </a:prstGeom>
              <a:blipFill rotWithShape="1">
                <a:blip r:embed="rId2"/>
                <a:stretch>
                  <a:fillRect l="-3" t="-38" r="6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555384" y="1601736"/>
            <a:ext cx="4070693" cy="2787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035179" y="1218348"/>
                <a:ext cx="6216242" cy="1529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𝐽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𝑠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.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𝑡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.       </m:t>
                      </m:r>
                      <m:acc>
                        <m:accPr>
                          <m:chr m:val="̇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acc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𝐴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𝒙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+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𝐵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𝒖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𝒚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𝐶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𝒙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+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𝐷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𝒖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𝒍𝒐𝒘</m:t>
                          </m:r>
                        </m:sub>
                      </m:sSub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&lt;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𝒖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&lt;</m:t>
                      </m:r>
                      <m:sSub>
                        <m:sSubPr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𝒉𝒊𝒈𝒉</m:t>
                          </m:r>
                        </m:sub>
                      </m:sSub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𝒍𝒐𝒘</m:t>
                          </m:r>
                        </m:sub>
                      </m:sSub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&lt;</m:t>
                      </m:r>
                      <m:sSub>
                        <m:sSubPr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&lt;</m:t>
                      </m:r>
                      <m:sSub>
                        <m:sSubPr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𝒉𝒊𝒈𝒉</m:t>
                          </m:r>
                        </m:sub>
                      </m:sSub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179" y="1218348"/>
                <a:ext cx="6216242" cy="1529906"/>
              </a:xfrm>
              <a:prstGeom prst="rect">
                <a:avLst/>
              </a:prstGeom>
              <a:blipFill rotWithShape="1">
                <a:blip r:embed="rId4"/>
                <a:stretch>
                  <a:fillRect l="-2" t="-27" r="6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096000" y="4311293"/>
                <a:ext cx="6094602" cy="2064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𝑆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=0.001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𝑆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=10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=4000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𝒍𝒐𝒘</m:t>
                          </m:r>
                        </m:sub>
                      </m:sSub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zh-CN" altLang="en-US" sz="1800" b="1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𝟑𝟔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𝑽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, </m:t>
                      </m:r>
                      <m:sSub>
                        <m:sSubPr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𝒉𝒊𝒈𝒉</m:t>
                          </m:r>
                        </m:sub>
                      </m:sSub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𝟑𝟔</m:t>
                      </m:r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𝑽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𝒍𝒐𝒘</m:t>
                          </m:r>
                        </m:sub>
                      </m:sSub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b="1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1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charset="0"/>
                                  </a:rPr>
                                  <m:t>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b="1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1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charset="0"/>
                                  </a:rPr>
                                  <m:t>−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charset="0"/>
                                  </a:rPr>
                                  <m:t>0.05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charset="0"/>
                                  </a:rPr>
                                  <m:t>𝑟𝑎𝑑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𝒉𝒊𝒈𝒉</m:t>
                          </m:r>
                        </m:sub>
                      </m:sSub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b="1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charset="0"/>
                                  </a:rPr>
                                  <m:t>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charset="0"/>
                                  </a:rPr>
                                  <m:t>0.05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charset="0"/>
                                  </a:rPr>
                                  <m:t>𝑟𝑎𝑑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11293"/>
                <a:ext cx="6094602" cy="2064989"/>
              </a:xfrm>
              <a:prstGeom prst="rect">
                <a:avLst/>
              </a:prstGeom>
              <a:blipFill rotWithShape="1">
                <a:blip r:embed="rId5"/>
                <a:stretch>
                  <a:fillRect t="-13" r="8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</a:t>
            </a:r>
          </a:p>
        </p:txBody>
      </p:sp>
      <p:sp>
        <p:nvSpPr>
          <p:cNvPr id="8" name="矩形 7"/>
          <p:cNvSpPr/>
          <p:nvPr/>
        </p:nvSpPr>
        <p:spPr>
          <a:xfrm>
            <a:off x="3310622" y="1250432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站立机器人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三阶倒立摆控制模型</a:t>
            </a:r>
          </a:p>
        </p:txBody>
      </p:sp>
      <p:sp>
        <p:nvSpPr>
          <p:cNvPr id="9" name="矩形 8"/>
          <p:cNvSpPr/>
          <p:nvPr/>
        </p:nvSpPr>
        <p:spPr>
          <a:xfrm>
            <a:off x="4605020" y="1861804"/>
            <a:ext cx="6752274" cy="4716163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倒立摆是一个多变量、高阶次、强耦合、自然不稳定的非线性系统，该问题是评价和比较不同控制策略的重要工具。倒立摆系统按摆杆数量的不同，可分为一级，二级，三级倒立摆等，多级摆的摆杆之间属于自由连接（即无电动机或其他驱动设备）。许多</a:t>
            </a: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都对一阶和二阶倒立摆进行了广泛讨论。</a:t>
            </a: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本项目研究三阶倒立摆系统，它可以被认为是人以一条腿站立的简化模型。我们使用连续时间线性二次调节器(LQR)对三阶倒立摆实现了仿真控制，并与其他控制算法的结果进行了比较。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3468"/>
          <a:stretch>
            <a:fillRect/>
          </a:stretch>
        </p:blipFill>
        <p:spPr>
          <a:xfrm>
            <a:off x="373158" y="2351717"/>
            <a:ext cx="1659331" cy="34655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t="5658" r="13901" b="8403"/>
          <a:stretch>
            <a:fillRect/>
          </a:stretch>
        </p:blipFill>
        <p:spPr>
          <a:xfrm>
            <a:off x="2304782" y="2351717"/>
            <a:ext cx="2011680" cy="3325005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V="1">
            <a:off x="3621024" y="4764024"/>
            <a:ext cx="0" cy="832104"/>
          </a:xfrm>
          <a:prstGeom prst="line">
            <a:avLst/>
          </a:prstGeom>
          <a:ln w="57150">
            <a:solidFill>
              <a:srgbClr val="E60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3474720" y="4014219"/>
            <a:ext cx="146304" cy="749805"/>
          </a:xfrm>
          <a:prstGeom prst="line">
            <a:avLst/>
          </a:prstGeom>
          <a:ln w="57150">
            <a:solidFill>
              <a:srgbClr val="E60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3310622" y="3077617"/>
            <a:ext cx="164098" cy="936602"/>
          </a:xfrm>
          <a:prstGeom prst="line">
            <a:avLst/>
          </a:prstGeom>
          <a:ln w="57150">
            <a:solidFill>
              <a:srgbClr val="E60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3547872" y="5522976"/>
            <a:ext cx="146304" cy="177650"/>
          </a:xfrm>
          <a:prstGeom prst="ellipse">
            <a:avLst/>
          </a:prstGeom>
          <a:solidFill>
            <a:srgbClr val="FF0000"/>
          </a:solidFill>
          <a:ln>
            <a:solidFill>
              <a:srgbClr val="E60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545847" y="4624516"/>
            <a:ext cx="146304" cy="177650"/>
          </a:xfrm>
          <a:prstGeom prst="ellipse">
            <a:avLst/>
          </a:prstGeom>
          <a:solidFill>
            <a:srgbClr val="FF0000"/>
          </a:solidFill>
          <a:ln>
            <a:solidFill>
              <a:srgbClr val="E60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381502" y="3836569"/>
            <a:ext cx="146304" cy="177650"/>
          </a:xfrm>
          <a:prstGeom prst="ellipse">
            <a:avLst/>
          </a:prstGeom>
          <a:solidFill>
            <a:srgbClr val="FF0000"/>
          </a:solidFill>
          <a:ln>
            <a:solidFill>
              <a:srgbClr val="E60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1422" y="40259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sp>
        <p:nvSpPr>
          <p:cNvPr id="2" name="矩形 1"/>
          <p:cNvSpPr/>
          <p:nvPr/>
        </p:nvSpPr>
        <p:spPr>
          <a:xfrm>
            <a:off x="951421" y="1182231"/>
            <a:ext cx="10361013" cy="5373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张持健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三级倒立摆的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方法优化参数控制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计算机工程与应用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,2009,45(29):245-248.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Sehgal S, Tiwari S. LQR control for stabilizing triple link inverted pendulum system[C]//2012 2nd International Conference on Power, Control and Embedded Systems. IEEE, 2012: 1-5.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Gupta M K, Bansal K, Singh A K. Stabilization of triple link inverted pendulum system based on LQR control technique[C]//International Conference on Recent Advances and Innovations in Engineering (ICRAIE-2014). IEEE, 2014: 1-5.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Inverted_Pendulum_Cart_Simulation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(https://github.com/ssong47/Inverted_Pendulum_Cart_Simulation)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triple_pendulum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(https://github.com/kurosh-z/triple_pendulum)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3983" y="1723998"/>
            <a:ext cx="19439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Arial Black" panose="020B0A04020102020204" pitchFamily="34" charset="0"/>
              </a:rPr>
              <a:t>PART 01</a:t>
            </a:r>
            <a:endParaRPr lang="zh-CN" altLang="en-US" sz="3000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46744" y="2998113"/>
            <a:ext cx="7237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一阶倒立摆控制方法比较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10747" y="382369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一阶倒立摆模型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03" y="1164761"/>
            <a:ext cx="4407790" cy="2621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51635" y="3789417"/>
                <a:ext cx="5118480" cy="2266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通过对系统进行受力分析，得到系统总动能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和总势能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，进而得到拉格朗日方程：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𝐿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𝑉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𝑀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+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𝑚</m:t>
                          </m:r>
                        </m:e>
                      </m:d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𝑚𝑙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𝑙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−2</m:t>
                      </m:r>
                      <m:acc>
                        <m:accPr>
                          <m:chr m:val="̇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acc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acc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𝑐𝑜𝑠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𝜃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𝑔𝑐𝑜𝑠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𝜃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使用欧拉</a:t>
                </a: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-</a:t>
                </a:r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charset="0"/>
                  </a:rPr>
                  <a:t>拉格朗日公式推导出两个自由度（滑块移动和摆杆转动）的运动方程：</a:t>
                </a:r>
                <a:endPara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endParaRPr>
              </a:p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5" y="3789417"/>
                <a:ext cx="5118480" cy="2266583"/>
              </a:xfrm>
              <a:prstGeom prst="rect">
                <a:avLst/>
              </a:prstGeom>
              <a:blipFill rotWithShape="1">
                <a:blip r:embed="rId3"/>
                <a:stretch>
                  <a:fillRect l="-8" t="-16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-65714" y="5752113"/>
                <a:ext cx="6161714" cy="50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𝑚𝑙</m:t>
                      </m:r>
                      <m:d>
                        <m:d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zh-CN" alt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714" y="5752113"/>
                <a:ext cx="6161714" cy="507318"/>
              </a:xfrm>
              <a:prstGeom prst="rect">
                <a:avLst/>
              </a:prstGeom>
              <a:blipFill rotWithShape="1">
                <a:blip r:embed="rId4"/>
                <a:stretch>
                  <a:fillRect l="5" t="-56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-441101" y="6282983"/>
                <a:ext cx="6161714" cy="50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𝑙</m:t>
                      </m:r>
                      <m:acc>
                        <m:accPr>
                          <m:chr m:val="̈"/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̈"/>
                          <m:ctrlPr>
                            <a:rPr lang="zh-CN" alt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𝑔𝑠𝑖𝑛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1101" y="6282983"/>
                <a:ext cx="6161714" cy="507318"/>
              </a:xfrm>
              <a:prstGeom prst="rect">
                <a:avLst/>
              </a:prstGeom>
              <a:blipFill rotWithShape="1">
                <a:blip r:embed="rId5"/>
                <a:stretch>
                  <a:fillRect l="7" t="-58" r="9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6685408" y="1132514"/>
            <a:ext cx="511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对非线性运动方程在平衡点进行线性化，得到状态空间模型：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5783632" y="1778845"/>
                <a:ext cx="63546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632" y="1778845"/>
                <a:ext cx="635466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57" r="4" b="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5783632" y="2086969"/>
                <a:ext cx="63546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632" y="2086969"/>
                <a:ext cx="635466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" t="-97" r="4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6761527" y="2363434"/>
            <a:ext cx="475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其中：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5627379" y="2965958"/>
                <a:ext cx="6354660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3.804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45.38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−0.05591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−0.6523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379" y="2965958"/>
                <a:ext cx="6354660" cy="1112805"/>
              </a:xfrm>
              <a:prstGeom prst="rect">
                <a:avLst/>
              </a:prstGeom>
              <a:blipFill rotWithShape="1">
                <a:blip r:embed="rId8"/>
                <a:stretch>
                  <a:fillRect t="-46" r="4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5681364" y="4263789"/>
                <a:ext cx="3922813" cy="18019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sSubSup>
                                                <m:sSubSup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sSubSup>
                                                <m:sSubSup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0.1117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1.304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364" y="4263789"/>
                <a:ext cx="3922813" cy="1801904"/>
              </a:xfrm>
              <a:prstGeom prst="rect">
                <a:avLst/>
              </a:prstGeom>
              <a:blipFill rotWithShape="1">
                <a:blip r:embed="rId9"/>
                <a:stretch>
                  <a:fillRect t="-22" r="1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9903173" y="4501722"/>
                <a:ext cx="2078866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173" y="4501722"/>
                <a:ext cx="2078866" cy="554254"/>
              </a:xfrm>
              <a:prstGeom prst="rect">
                <a:avLst/>
              </a:prstGeom>
              <a:blipFill rotWithShape="1">
                <a:blip r:embed="rId10"/>
                <a:stretch>
                  <a:fillRect l="-17" t="-37" r="11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0419129" y="5342586"/>
                <a:ext cx="1046955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129" y="5342586"/>
                <a:ext cx="1046955" cy="554254"/>
              </a:xfrm>
              <a:prstGeom prst="rect">
                <a:avLst/>
              </a:prstGeom>
              <a:blipFill rotWithShape="1">
                <a:blip r:embed="rId11"/>
                <a:stretch>
                  <a:fillRect l="-5" t="-60" r="50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7300104" y="1730787"/>
                <a:ext cx="7285006" cy="465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104" y="1730787"/>
                <a:ext cx="7285006" cy="465448"/>
              </a:xfrm>
              <a:prstGeom prst="rect">
                <a:avLst/>
              </a:prstGeom>
              <a:blipFill rotWithShape="1">
                <a:blip r:embed="rId12"/>
                <a:stretch>
                  <a:fillRect l="-2" t="-89" r="6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6177713" y="6162905"/>
            <a:ext cx="568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能控性矩阵和能观性矩阵的秩都为</a:t>
            </a:r>
            <a:r>
              <a:rPr lang="en-US" altLang="zh-CN" dirty="0"/>
              <a:t>4</a:t>
            </a:r>
            <a:r>
              <a:rPr lang="zh-CN" altLang="en-US" dirty="0"/>
              <a:t>，与状态数量相同，因此系统在平衡点附近能控且能观。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0747" y="382369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状态和输入随时间变化比较</a:t>
            </a:r>
          </a:p>
        </p:txBody>
      </p:sp>
      <p:pic>
        <p:nvPicPr>
          <p:cNvPr id="18" name="图片 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878" y="1242822"/>
            <a:ext cx="3083683" cy="5232809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4"/>
          <a:stretch>
            <a:fillRect/>
          </a:stretch>
        </p:blipFill>
        <p:spPr>
          <a:xfrm>
            <a:off x="4666040" y="1242822"/>
            <a:ext cx="3083683" cy="5232809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5"/>
          <a:stretch>
            <a:fillRect/>
          </a:stretch>
        </p:blipFill>
        <p:spPr>
          <a:xfrm>
            <a:off x="8097724" y="1242822"/>
            <a:ext cx="3083684" cy="523280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31565" y="6475631"/>
            <a:ext cx="336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LQR</a:t>
            </a:r>
            <a:r>
              <a:rPr lang="zh-CN" altLang="en-US" dirty="0"/>
              <a:t>状态和输入随时间变化图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005432" y="6488668"/>
            <a:ext cx="326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MPC</a:t>
            </a:r>
            <a:r>
              <a:rPr lang="zh-CN" altLang="en-US" dirty="0"/>
              <a:t>状态和输入随时间变化图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666039" y="6497198"/>
            <a:ext cx="308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PD</a:t>
            </a:r>
            <a:r>
              <a:rPr lang="zh-CN" altLang="en-US" dirty="0"/>
              <a:t>状态和输入随时间变化图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/>
              <p:cNvGraphicFramePr>
                <a:graphicFrameLocks noGrp="1"/>
              </p:cNvGraphicFramePr>
              <p:nvPr/>
            </p:nvGraphicFramePr>
            <p:xfrm>
              <a:off x="2409247" y="1715389"/>
              <a:ext cx="7373506" cy="389978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26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34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361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3502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2471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3385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307592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362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 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sz="1800" kern="100">
                              <a:effectLst/>
                            </a:rPr>
                            <a:t>稳定时间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𝑠𝑒𝑡𝑡𝑙𝑒</m:t>
                                    </m:r>
                                  </m:sub>
                                </m:sSub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sz="1800" kern="100" dirty="0">
                              <a:effectLst/>
                            </a:rPr>
                            <a:t>上升时间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𝑟𝑖𝑠𝑒</m:t>
                                    </m:r>
                                  </m:sub>
                                </m:sSub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sz="1800" kern="100" dirty="0">
                              <a:effectLst/>
                            </a:rPr>
                            <a:t>过冲</a:t>
                          </a: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OS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sz="1800" kern="100">
                              <a:effectLst/>
                            </a:rPr>
                            <a:t>稳态误差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sz="1800" kern="100">
                              <a:effectLst/>
                            </a:rPr>
                            <a:t>计算时间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𝑐𝑜𝑚𝑝𝑢𝑡𝑒</m:t>
                                    </m:r>
                                  </m:sub>
                                </m:sSub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6153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L</a:t>
                          </a:r>
                          <a:endParaRPr lang="zh-CN" sz="1800" kern="1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Q</a:t>
                          </a:r>
                          <a:endParaRPr lang="zh-CN" sz="1800" kern="1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R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15.3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10.6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0.12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76153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3.8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0.04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0.005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76153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0.05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-0.001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4402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1.4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0.06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-0.002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76153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P</a:t>
                          </a:r>
                          <a:endParaRPr lang="zh-CN" sz="1800" kern="1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D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15.4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10.6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0.008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0.008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0.33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76153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11.1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0.05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0.004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76153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0.1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0.05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402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3.2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0.05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-0.001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76153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M</a:t>
                          </a:r>
                          <a:endParaRPr lang="zh-CN" sz="1800" kern="1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P</a:t>
                          </a:r>
                          <a:endParaRPr lang="zh-CN" sz="1800" kern="1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C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7.2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4.8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76.9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76153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0.005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76153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3.6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402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0.47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0.4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0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/>
              <p:cNvGraphicFramePr>
                <a:graphicFrameLocks noGrp="1"/>
              </p:cNvGraphicFramePr>
              <p:nvPr/>
            </p:nvGraphicFramePr>
            <p:xfrm>
              <a:off x="2409247" y="1715389"/>
              <a:ext cx="7373506" cy="389978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2633"/>
                    <a:gridCol w="613497"/>
                    <a:gridCol w="1536192"/>
                    <a:gridCol w="1335024"/>
                    <a:gridCol w="1124712"/>
                    <a:gridCol w="1133856"/>
                    <a:gridCol w="1307592"/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 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sz="1800" kern="100" dirty="0">
                              <a:effectLst/>
                            </a:rPr>
                            <a:t>过冲</a:t>
                          </a:r>
                          <a:endParaRPr lang="zh-CN" sz="1800" kern="100" dirty="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OS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</a:tr>
                  <a:tr h="27432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L</a:t>
                          </a:r>
                          <a:endParaRPr lang="zh-CN" sz="1800" kern="1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Q</a:t>
                          </a:r>
                          <a:endParaRPr lang="zh-CN" sz="1800" kern="1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R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15.3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10.6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0.12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7432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3.8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0.04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0.005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cPr/>
                    </a:tc>
                  </a:tr>
                  <a:tr h="27432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0.05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-0.001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cPr/>
                    </a:tc>
                  </a:tr>
                  <a:tr h="28067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1.4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0.06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-0.002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cPr/>
                    </a:tc>
                  </a:tr>
                  <a:tr h="27432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P</a:t>
                          </a:r>
                          <a:endParaRPr lang="zh-CN" sz="1800" kern="1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D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15.4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10.6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0.008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0.008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0.33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7432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11.1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0.05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0.004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cPr/>
                    </a:tc>
                  </a:tr>
                  <a:tr h="27432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0.1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0.05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cPr/>
                    </a:tc>
                  </a:tr>
                  <a:tr h="28067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3.2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0.05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-0.001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cPr/>
                    </a:tc>
                  </a:tr>
                  <a:tr h="27432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M</a:t>
                          </a:r>
                          <a:endParaRPr lang="zh-CN" sz="1800" kern="1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P</a:t>
                          </a:r>
                          <a:endParaRPr lang="zh-CN" sz="1800" kern="100">
                            <a:effectLst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C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7.2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4.8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76.9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27432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0.005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cPr/>
                    </a:tc>
                  </a:tr>
                  <a:tr h="27432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3.6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0.2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cPr/>
                    </a:tc>
                  </a:tr>
                  <a:tr h="28067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0.47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-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</a:rPr>
                            <a:t>0.4</a:t>
                          </a:r>
                          <a:endParaRPr lang="zh-CN" sz="18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</a:rPr>
                            <a:t>0</a:t>
                          </a:r>
                          <a:endParaRPr lang="zh-CN" sz="18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0747" y="382369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三种控制算法仿真结果比较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1" y="3557016"/>
            <a:ext cx="5161788" cy="30970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1" y="459943"/>
            <a:ext cx="5161788" cy="30970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1" y="3557016"/>
            <a:ext cx="5161788" cy="309707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80709" y="4920886"/>
            <a:ext cx="66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LQR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60607" y="1823814"/>
            <a:ext cx="66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PD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60607" y="4924086"/>
            <a:ext cx="66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MPC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1205" y="1020615"/>
            <a:ext cx="6158484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跟踪性能上差距不大，在设计难度上，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更加直观易于调整，而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控制器当涉及到多个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控制器时调整较为困难。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的计算时间消耗远远大约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LQR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，这是由于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循环进行系统模型的预测和控制输入的优化</a:t>
            </a:r>
            <a:endParaRPr lang="en-US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LQR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算法是小代价最优控制的首选算法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。</a:t>
            </a:r>
            <a:endParaRPr lang="en-US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3983" y="1723998"/>
            <a:ext cx="19439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000" b="1" dirty="0">
                <a:solidFill>
                  <a:prstClr val="white"/>
                </a:solidFill>
                <a:latin typeface="Arial Black" panose="020B0A04020102020204" pitchFamily="34" charset="0"/>
              </a:rPr>
              <a:t>PART 02</a:t>
            </a:r>
            <a:endParaRPr lang="zh-CN" altLang="en-US" sz="3000" b="1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08548" y="2998113"/>
            <a:ext cx="53142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5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三阶倒立摆的建模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419856" y="5228218"/>
            <a:ext cx="8684088" cy="1404872"/>
            <a:chOff x="5298" y="8264"/>
            <a:chExt cx="10068" cy="1248"/>
          </a:xfrm>
        </p:grpSpPr>
        <p:pic>
          <p:nvPicPr>
            <p:cNvPr id="22" name="图片 2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298" y="8264"/>
              <a:ext cx="4212" cy="124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3" name="图片 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690" y="8264"/>
              <a:ext cx="5676" cy="1248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5981" y="382369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三阶倒立摆模型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38" y="1244138"/>
            <a:ext cx="3343309" cy="25546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1595" y="3963153"/>
            <a:ext cx="511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类比于一阶倒立摆，由总能量得到拉格朗日方程并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使用欧拉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-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拉格朗日公式推导出四个自由度（滑块移动和三个摆杆转动）的运动方程：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1595" y="5017825"/>
          <a:ext cx="3748143" cy="536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r:id="rId6" imgW="1993900" imgH="279400" progId="Equation.KSEE3">
                  <p:embed/>
                </p:oleObj>
              </mc:Choice>
              <mc:Fallback>
                <p:oleObj r:id="rId6" imgW="1993900" imgH="279400" progId="Equation.KSEE3">
                  <p:embed/>
                  <p:pic>
                    <p:nvPicPr>
                      <p:cNvPr id="0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1595" y="5017825"/>
                        <a:ext cx="3748143" cy="536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1596" y="5517979"/>
          <a:ext cx="2631060" cy="546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r:id="rId8" imgW="1346200" imgH="279400" progId="Equation.KSEE3">
                  <p:embed/>
                </p:oleObj>
              </mc:Choice>
              <mc:Fallback>
                <p:oleObj r:id="rId8" imgW="1346200" imgH="279400" progId="Equation.KSEE3">
                  <p:embed/>
                  <p:pic>
                    <p:nvPicPr>
                      <p:cNvPr id="0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1596" y="5517979"/>
                        <a:ext cx="2631060" cy="546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1595" y="6064128"/>
          <a:ext cx="2209165" cy="51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" r:id="rId10" imgW="1206500" imgH="279400" progId="Equation.KSEE3">
                  <p:embed/>
                </p:oleObj>
              </mc:Choice>
              <mc:Fallback>
                <p:oleObj r:id="rId10" imgW="1206500" imgH="279400" progId="Equation.KSEE3">
                  <p:embed/>
                  <p:pic>
                    <p:nvPicPr>
                      <p:cNvPr id="0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1595" y="6064128"/>
                        <a:ext cx="2209165" cy="51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775997" y="1409556"/>
          <a:ext cx="6248111" cy="1336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r:id="rId12" imgW="5130800" imgH="965200" progId="Equation.KSEE3">
                  <p:embed/>
                </p:oleObj>
              </mc:Choice>
              <mc:Fallback>
                <p:oleObj r:id="rId12" imgW="5130800" imgH="965200" progId="Equation.KSEE3">
                  <p:embed/>
                  <p:pic>
                    <p:nvPicPr>
                      <p:cNvPr id="0" name="对象 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75997" y="1409556"/>
                        <a:ext cx="6248111" cy="1336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444375" y="2850401"/>
          <a:ext cx="2042160" cy="1440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" r:id="rId14" imgW="1765300" imgH="1244600" progId="Equation.KSEE3">
                  <p:embed/>
                </p:oleObj>
              </mc:Choice>
              <mc:Fallback>
                <p:oleObj r:id="rId14" imgW="1765300" imgH="1244600" progId="Equation.KSEE3">
                  <p:embed/>
                  <p:pic>
                    <p:nvPicPr>
                      <p:cNvPr id="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44375" y="2850401"/>
                        <a:ext cx="2042160" cy="1440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/>
          <p:cNvPicPr/>
          <p:nvPr/>
        </p:nvPicPr>
        <p:blipFill>
          <a:blip r:embed="rId16"/>
          <a:stretch>
            <a:fillRect/>
          </a:stretch>
        </p:blipFill>
        <p:spPr>
          <a:xfrm>
            <a:off x="6554635" y="4367568"/>
            <a:ext cx="4281005" cy="62305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5555664" y="3244334"/>
            <a:ext cx="94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hmZWVkZDE4NmI4NTY5ZWViNDBmM2Q1YTA3MDQ5MG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1826</Words>
  <Application>Microsoft Office PowerPoint</Application>
  <PresentationFormat>宽屏</PresentationFormat>
  <Paragraphs>239</Paragraphs>
  <Slides>30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Palatino</vt:lpstr>
      <vt:lpstr>等线</vt:lpstr>
      <vt:lpstr>黑体</vt:lpstr>
      <vt:lpstr>华文宋体</vt:lpstr>
      <vt:lpstr>思源黑体 CN Normal</vt:lpstr>
      <vt:lpstr>宋体</vt:lpstr>
      <vt:lpstr>微软雅黑</vt:lpstr>
      <vt:lpstr>Arial</vt:lpstr>
      <vt:lpstr>Arial Black</vt:lpstr>
      <vt:lpstr>Calibri</vt:lpstr>
      <vt:lpstr>Cambria Math</vt:lpstr>
      <vt:lpstr>Stencil</vt:lpstr>
      <vt:lpstr>Times New Roman</vt:lpstr>
      <vt:lpstr>Office 主题​​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admin</cp:lastModifiedBy>
  <cp:revision>1170</cp:revision>
  <cp:lastPrinted>2020-05-02T23:08:00Z</cp:lastPrinted>
  <dcterms:created xsi:type="dcterms:W3CDTF">2019-06-26T12:35:00Z</dcterms:created>
  <dcterms:modified xsi:type="dcterms:W3CDTF">2022-06-07T02:43:48Z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E715DF4127F645AF87EE9D2ED46DDA10</vt:lpwstr>
  </property>
</Properties>
</file>